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FA1E1-AED8-49D0-BA8B-3A757C73A48B}" v="2" dt="2021-05-08T19:59:15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May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314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4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7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5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8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874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1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May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May 10,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DDBA023-4CC2-49E7-90B7-13D82676C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1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93DA-3B70-4A9C-A07D-C6CB48FE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288717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The Relationship Between SAT Scores and College Acceptance Rates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19BAE-D4C5-4F83-A2C6-ED63064B0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7"/>
            <a:ext cx="3565525" cy="25238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Jack Olson</a:t>
            </a:r>
          </a:p>
        </p:txBody>
      </p:sp>
    </p:spTree>
    <p:extLst>
      <p:ext uri="{BB962C8B-B14F-4D97-AF65-F5344CB8AC3E}">
        <p14:creationId xmlns:p14="http://schemas.microsoft.com/office/powerpoint/2010/main" val="32710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1147A-EC97-480D-A0AE-E480F4BC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sz="4800" dirty="0"/>
              <a:t>Analysis of Study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1943-AF17-4321-AB3E-B249E05D2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233" y="1620077"/>
            <a:ext cx="3846904" cy="4472747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p value of .0001 the null hypothesis  is rejected. The program was effective at raising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intervention group was well within one standard deviation of reaching the 1010-point 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7960D-7766-4498-91FF-2D73F648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2" y="2877318"/>
            <a:ext cx="7602170" cy="269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EED4-7E19-47C7-ABC7-8F889C3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8" name="Picture Placeholder 7" descr="A road next to a body of water&#10;&#10;Description automatically generated with low confidence">
            <a:extLst>
              <a:ext uri="{FF2B5EF4-FFF2-40B4-BE49-F238E27FC236}">
                <a16:creationId xmlns:a16="http://schemas.microsoft.com/office/drawing/2014/main" id="{834266BC-BEF3-45F2-AB0B-E28DF3C72D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1" b="20914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D48-47E2-4705-8C3A-AE00261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SAT results in California vary widely by county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Surpassing the benchmark score of 1010 points is important for students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SAT scores are correlated with college acceptance rates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School-based SAT prep courses are effective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115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EED4-7E19-47C7-ABC7-8F889C3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D48-47E2-4705-8C3A-AE00261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457200" indent="-342900">
              <a:buAutoNum type="arabicPeriod"/>
            </a:pPr>
            <a:r>
              <a:rPr lang="en-US" dirty="0"/>
              <a:t>How SAT results vary among California counties</a:t>
            </a:r>
          </a:p>
          <a:p>
            <a:pPr marL="457200" indent="-342900">
              <a:buAutoNum type="arabicPeriod"/>
            </a:pPr>
            <a:r>
              <a:rPr lang="en-US" dirty="0"/>
              <a:t>Why SAT scores are an important factor in college admissions</a:t>
            </a:r>
          </a:p>
          <a:p>
            <a:pPr marL="457200" indent="-342900">
              <a:buAutoNum type="arabicPeriod"/>
            </a:pPr>
            <a:r>
              <a:rPr lang="en-US" dirty="0"/>
              <a:t>School-based SAT prep courses as a possible solution for counties with below-average SAT results</a:t>
            </a:r>
          </a:p>
          <a:p>
            <a:pPr marL="457200" indent="-342900">
              <a:buAutoNum type="arabicPeriod"/>
            </a:pPr>
            <a:endParaRPr lang="en-US" dirty="0"/>
          </a:p>
        </p:txBody>
      </p:sp>
      <p:pic>
        <p:nvPicPr>
          <p:cNvPr id="6" name="Picture Placeholder 5" descr="A picture containing building, outdoor, sky, grass&#10;&#10;Description automatically generated">
            <a:extLst>
              <a:ext uri="{FF2B5EF4-FFF2-40B4-BE49-F238E27FC236}">
                <a16:creationId xmlns:a16="http://schemas.microsoft.com/office/drawing/2014/main" id="{20861C72-E14D-45A1-A65C-E9B6D3C7F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r="21964" b="-1"/>
          <a:stretch/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9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6D06-3819-4CFA-9A35-0838AAD8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464516"/>
          </a:xfrm>
        </p:spPr>
        <p:txBody>
          <a:bodyPr>
            <a:normAutofit/>
          </a:bodyPr>
          <a:lstStyle/>
          <a:p>
            <a:r>
              <a:rPr lang="en-US" sz="2400" dirty="0"/>
              <a:t>The Percentage of Students Passing Both SAT Benchmarks Varies Widely in California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B2EA144-4AED-48AD-A4E2-6B0FB8049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49" y="1052916"/>
            <a:ext cx="8446042" cy="57383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76C4C-77C6-427E-8DFF-BB25C434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2023372" cy="43427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College Board’s SAT benchmarks are a measure of college readiness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23% of students in Calusa County pass both SAT benchmarks, compared to 84% in Nevada County</a:t>
            </a:r>
          </a:p>
          <a:p>
            <a:pPr marL="285750" indent="-285750">
              <a:buFontTx/>
              <a:buChar char="-"/>
            </a:pPr>
            <a:r>
              <a:rPr lang="en-US" dirty="0"/>
              <a:t> The mean school in California has a passing rate of 47%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EB4116-6FDA-489F-875D-34B299D2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6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4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7" name="Freeform: Shape 4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4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4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4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5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EED4-7E19-47C7-ABC7-8F889C3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080" y="549276"/>
            <a:ext cx="5212056" cy="196768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000" dirty="0"/>
              <a:t>Assumptions: College Admissions and SAT scores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D48-47E2-4705-8C3A-AE00261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9081" y="2677306"/>
            <a:ext cx="5212056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Acceptance rate is an approximation for college quality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All colleges consider SAT scores in their admission decision, even if submitting SAT scores is optional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2" name="Oval 53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Placeholder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3F21844-7CD0-457D-A158-9DC49CFB64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1" b="11991"/>
          <a:stretch>
            <a:fillRect/>
          </a:stretch>
        </p:blipFill>
        <p:spPr>
          <a:xfrm>
            <a:off x="342411" y="619548"/>
            <a:ext cx="6373813" cy="57333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809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6D06-3819-4CFA-9A35-0838AAD8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57200"/>
            <a:ext cx="11090275" cy="464516"/>
          </a:xfrm>
        </p:spPr>
        <p:txBody>
          <a:bodyPr>
            <a:normAutofit/>
          </a:bodyPr>
          <a:lstStyle/>
          <a:p>
            <a:r>
              <a:rPr lang="en-US" sz="2400" dirty="0"/>
              <a:t>25</a:t>
            </a:r>
            <a:r>
              <a:rPr lang="en-US" sz="2400" baseline="30000" dirty="0"/>
              <a:t>th</a:t>
            </a:r>
            <a:r>
              <a:rPr lang="en-US" sz="2400" dirty="0"/>
              <a:t> Percentile of Accepted Students’ SAT Scores by Acceptance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76C4C-77C6-427E-8DFF-BB25C434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16" y="1721267"/>
            <a:ext cx="2251972" cy="43427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90% of colleges have a 25</a:t>
            </a:r>
            <a:r>
              <a:rPr lang="en-US" baseline="30000" dirty="0"/>
              <a:t>th</a:t>
            </a:r>
            <a:r>
              <a:rPr lang="en-US" dirty="0"/>
              <a:t> percentile over 1010 points, the sum of College Board’s benchmarks for Math and Writing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slope of the green regression line shows an inverse relationship between acceptance rate and 25</a:t>
            </a:r>
            <a:r>
              <a:rPr lang="en-US" baseline="30000" dirty="0"/>
              <a:t>th</a:t>
            </a:r>
            <a:r>
              <a:rPr lang="en-US" dirty="0"/>
              <a:t> percentile SAT score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EB4116-6FDA-489F-875D-34B299D2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1DF27B31-B45E-4003-9EBD-A43EDD1B9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36" y="1032842"/>
            <a:ext cx="9484348" cy="5558802"/>
          </a:xfrm>
        </p:spPr>
      </p:pic>
    </p:spTree>
    <p:extLst>
      <p:ext uri="{BB962C8B-B14F-4D97-AF65-F5344CB8AC3E}">
        <p14:creationId xmlns:p14="http://schemas.microsoft.com/office/powerpoint/2010/main" val="162136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6D06-3819-4CFA-9A35-0838AAD8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57200"/>
            <a:ext cx="11090275" cy="464516"/>
          </a:xfrm>
        </p:spPr>
        <p:txBody>
          <a:bodyPr>
            <a:normAutofit/>
          </a:bodyPr>
          <a:lstStyle/>
          <a:p>
            <a:r>
              <a:rPr lang="en-US" sz="2400" dirty="0"/>
              <a:t>75</a:t>
            </a:r>
            <a:r>
              <a:rPr lang="en-US" sz="2400" baseline="30000" dirty="0"/>
              <a:t>th</a:t>
            </a:r>
            <a:r>
              <a:rPr lang="en-US" sz="2400" dirty="0"/>
              <a:t> Percentile of Accepted Students’ SAT Scores by Acceptance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76C4C-77C6-427E-8DFF-BB25C434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16" y="1721267"/>
            <a:ext cx="2251972" cy="43427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Zero colleges have a 75</a:t>
            </a:r>
            <a:r>
              <a:rPr lang="en-US" baseline="30000" dirty="0"/>
              <a:t>th</a:t>
            </a:r>
            <a:r>
              <a:rPr lang="en-US" dirty="0"/>
              <a:t> percentile below the benchmark score of 1010 points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Colleges with acceptance rates below 20% have 75</a:t>
            </a:r>
            <a:r>
              <a:rPr lang="en-US" baseline="30000" dirty="0"/>
              <a:t>th</a:t>
            </a:r>
            <a:r>
              <a:rPr lang="en-US" dirty="0"/>
              <a:t> percentiles more tightly clustered at </a:t>
            </a:r>
            <a:r>
              <a:rPr lang="en-US"/>
              <a:t>high scores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EB4116-6FDA-489F-875D-34B299D2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25F9894-01DA-4225-881C-204D826E1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88" y="989957"/>
            <a:ext cx="9543984" cy="5593755"/>
          </a:xfrm>
        </p:spPr>
      </p:pic>
    </p:spTree>
    <p:extLst>
      <p:ext uri="{BB962C8B-B14F-4D97-AF65-F5344CB8AC3E}">
        <p14:creationId xmlns:p14="http://schemas.microsoft.com/office/powerpoint/2010/main" val="244523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6D06-3819-4CFA-9A35-0838AAD8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57200"/>
            <a:ext cx="11090275" cy="46451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Range between 25</a:t>
            </a:r>
            <a:r>
              <a:rPr lang="en-US" sz="2400" baseline="30000" dirty="0"/>
              <a:t>th</a:t>
            </a:r>
            <a:r>
              <a:rPr lang="en-US" sz="2400" dirty="0"/>
              <a:t> and 75</a:t>
            </a:r>
            <a:r>
              <a:rPr lang="en-US" sz="2400" baseline="30000" dirty="0"/>
              <a:t>th</a:t>
            </a:r>
            <a:r>
              <a:rPr lang="en-US" sz="2400" dirty="0"/>
              <a:t> Percentile of Accepted Students’ SAT Scores by Acceptance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76C4C-77C6-427E-8DFF-BB25C434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416" y="1721267"/>
            <a:ext cx="2251972" cy="43427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The range between the 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percentiles has a very weak relationship to acceptance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Colleges with low acceptance rates do not only accept students with high SAT scores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FEB4116-6FDA-489F-875D-34B299D27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84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1A6BFD1B-2B9D-4494-82E0-00C4EB216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79" y="993255"/>
            <a:ext cx="9507064" cy="5610251"/>
          </a:xfrm>
        </p:spPr>
      </p:pic>
    </p:spTree>
    <p:extLst>
      <p:ext uri="{BB962C8B-B14F-4D97-AF65-F5344CB8AC3E}">
        <p14:creationId xmlns:p14="http://schemas.microsoft.com/office/powerpoint/2010/main" val="41555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EED4-7E19-47C7-ABC7-8F889C3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School-based SAT prep courses as a possible solution for counties with below-average SAT results</a:t>
            </a:r>
            <a:br>
              <a:rPr lang="en-US" sz="2000" dirty="0"/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D48-47E2-4705-8C3A-AE00261E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114300"/>
            <a:r>
              <a:rPr lang="en-US" b="1" dirty="0"/>
              <a:t>Intervention Group: </a:t>
            </a:r>
            <a:r>
              <a:rPr lang="en-US" dirty="0"/>
              <a:t>62 students who took a semester-long SAT prep course</a:t>
            </a:r>
          </a:p>
          <a:p>
            <a:pPr marL="114300"/>
            <a:r>
              <a:rPr lang="en-US" b="1" dirty="0"/>
              <a:t>Non-intervention Group: </a:t>
            </a:r>
            <a:r>
              <a:rPr lang="en-US" dirty="0"/>
              <a:t>217 students who did not take the course</a:t>
            </a:r>
          </a:p>
          <a:p>
            <a:pPr marL="114300"/>
            <a:r>
              <a:rPr lang="en-US" b="1" dirty="0"/>
              <a:t>Null Hypothesis: </a:t>
            </a:r>
            <a:r>
              <a:rPr lang="en-US" dirty="0"/>
              <a:t>There will be no difference between the SAT scores of the intervention group and the non-intervention group</a:t>
            </a:r>
            <a:endParaRPr lang="en-US" b="1" dirty="0"/>
          </a:p>
          <a:p>
            <a:pPr marL="114300"/>
            <a:endParaRPr lang="en-US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Placeholder 15" descr="A room with tables and chairs&#10;&#10;Description automatically generated with medium confidence">
            <a:extLst>
              <a:ext uri="{FF2B5EF4-FFF2-40B4-BE49-F238E27FC236}">
                <a16:creationId xmlns:a16="http://schemas.microsoft.com/office/drawing/2014/main" id="{7B6160A0-0B01-4B9E-AE60-0B2BC657F8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r="18709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390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1147A-EC97-480D-A0AE-E480F4BC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dirty="0"/>
              <a:t>Study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FE247C-DE18-4145-A43C-1AD3E380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38992"/>
            <a:ext cx="7706979" cy="2851582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1943-AF17-4321-AB3E-B249E05D2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94233" y="1620077"/>
            <a:ext cx="3846904" cy="4472747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intervention group outperformed the non-intervention group by 117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levels of improvement in math and writing were similar (64 points vs 53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7530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429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Sitka Heading</vt:lpstr>
      <vt:lpstr>Source Sans Pro</vt:lpstr>
      <vt:lpstr>3DFloatVTI</vt:lpstr>
      <vt:lpstr>The Relationship Between SAT Scores and College Acceptance Rates</vt:lpstr>
      <vt:lpstr>Overview</vt:lpstr>
      <vt:lpstr>The Percentage of Students Passing Both SAT Benchmarks Varies Widely in California</vt:lpstr>
      <vt:lpstr>Assumptions: College Admissions and SAT scores</vt:lpstr>
      <vt:lpstr>25th Percentile of Accepted Students’ SAT Scores by Acceptance Rate</vt:lpstr>
      <vt:lpstr>75th Percentile of Accepted Students’ SAT Scores by Acceptance Rate</vt:lpstr>
      <vt:lpstr>Range between 25th and 75th Percentile of Accepted Students’ SAT Scores by Acceptance Rate</vt:lpstr>
      <vt:lpstr>School-based SAT prep courses as a possible solution for counties with below-average SAT results </vt:lpstr>
      <vt:lpstr>Study Results</vt:lpstr>
      <vt:lpstr>Analysis of Study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Olson</dc:creator>
  <cp:lastModifiedBy>Jack Olson</cp:lastModifiedBy>
  <cp:revision>18</cp:revision>
  <dcterms:created xsi:type="dcterms:W3CDTF">2021-05-08T17:24:29Z</dcterms:created>
  <dcterms:modified xsi:type="dcterms:W3CDTF">2021-05-10T17:11:00Z</dcterms:modified>
</cp:coreProperties>
</file>